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1" r:id="rId6"/>
    <p:sldId id="260" r:id="rId7"/>
    <p:sldId id="262" r:id="rId8"/>
    <p:sldId id="263" r:id="rId9"/>
    <p:sldId id="265" r:id="rId10"/>
    <p:sldId id="267" r:id="rId11"/>
    <p:sldId id="268" r:id="rId12"/>
    <p:sldId id="266" r:id="rId13"/>
    <p:sldId id="26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30A0"/>
    <a:srgbClr val="E3714D"/>
    <a:srgbClr val="FFFF00"/>
    <a:srgbClr val="92D050"/>
    <a:srgbClr val="EAEFF7"/>
    <a:srgbClr val="D2DE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4" autoAdjust="0"/>
    <p:restoredTop sz="94631" autoAdjust="0"/>
  </p:normalViewPr>
  <p:slideViewPr>
    <p:cSldViewPr snapToGrid="0">
      <p:cViewPr varScale="1">
        <p:scale>
          <a:sx n="87" d="100"/>
          <a:sy n="87" d="100"/>
        </p:scale>
        <p:origin x="69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3>
</file>

<file path=ppt/media/media2.mp3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26BF8-5409-4837-A745-28565D052EF0}" type="datetimeFigureOut">
              <a:rPr lang="en-US" smtClean="0"/>
              <a:t>4/24/2016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4FB16-D1A0-41E2-88C7-D3390731FC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3115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26BF8-5409-4837-A745-28565D052EF0}" type="datetimeFigureOut">
              <a:rPr lang="en-US" smtClean="0"/>
              <a:t>4/24/2016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4FB16-D1A0-41E2-88C7-D3390731FC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78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26BF8-5409-4837-A745-28565D052EF0}" type="datetimeFigureOut">
              <a:rPr lang="en-US" smtClean="0"/>
              <a:t>4/24/2016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4FB16-D1A0-41E2-88C7-D3390731FC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118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26BF8-5409-4837-A745-28565D052EF0}" type="datetimeFigureOut">
              <a:rPr lang="en-US" smtClean="0"/>
              <a:t>4/24/2016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4FB16-D1A0-41E2-88C7-D3390731FC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7687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26BF8-5409-4837-A745-28565D052EF0}" type="datetimeFigureOut">
              <a:rPr lang="en-US" smtClean="0"/>
              <a:t>4/24/2016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4FB16-D1A0-41E2-88C7-D3390731FC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6672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26BF8-5409-4837-A745-28565D052EF0}" type="datetimeFigureOut">
              <a:rPr lang="en-US" smtClean="0"/>
              <a:t>4/24/2016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4FB16-D1A0-41E2-88C7-D3390731FC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322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26BF8-5409-4837-A745-28565D052EF0}" type="datetimeFigureOut">
              <a:rPr lang="en-US" smtClean="0"/>
              <a:t>4/24/2016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4FB16-D1A0-41E2-88C7-D3390731FC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1122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26BF8-5409-4837-A745-28565D052EF0}" type="datetimeFigureOut">
              <a:rPr lang="en-US" smtClean="0"/>
              <a:t>4/24/2016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4FB16-D1A0-41E2-88C7-D3390731FC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685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26BF8-5409-4837-A745-28565D052EF0}" type="datetimeFigureOut">
              <a:rPr lang="en-US" smtClean="0"/>
              <a:t>4/24/2016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4FB16-D1A0-41E2-88C7-D3390731FC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2223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26BF8-5409-4837-A745-28565D052EF0}" type="datetimeFigureOut">
              <a:rPr lang="en-US" smtClean="0"/>
              <a:t>4/24/2016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4FB16-D1A0-41E2-88C7-D3390731FC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412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26BF8-5409-4837-A745-28565D052EF0}" type="datetimeFigureOut">
              <a:rPr lang="en-US" smtClean="0"/>
              <a:t>4/24/2016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4FB16-D1A0-41E2-88C7-D3390731FC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6612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F26BF8-5409-4837-A745-28565D052EF0}" type="datetimeFigureOut">
              <a:rPr lang="en-US" smtClean="0"/>
              <a:t>4/24/2016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D4FB16-D1A0-41E2-88C7-D3390731FC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6444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2.xml"/><Relationship Id="rId7" Type="http://schemas.microsoft.com/office/2007/relationships/hdphoto" Target="../media/hdphoto2.wdp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10" Type="http://schemas.openxmlformats.org/officeDocument/2006/relationships/image" Target="../media/image2.png"/><Relationship Id="rId4" Type="http://schemas.openxmlformats.org/officeDocument/2006/relationships/image" Target="../media/image3.png"/><Relationship Id="rId9" Type="http://schemas.microsoft.com/office/2007/relationships/hdphoto" Target="../media/hdphoto3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scontent-frt3-1.xx.fbcdn.net/hphotos-xlf1/v/t1.0-9/12802721_1324176134275927_2733518451665481294_n.jpg?oh=8ea09d74dc85ce31e3d4440283e6ce95&amp;oe=5751664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4759" y="626806"/>
            <a:ext cx="5715000" cy="428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164760" y="5456903"/>
            <a:ext cx="57149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>
                <a:latin typeface="Agency FB" panose="020B0503020202020204" pitchFamily="34" charset="0"/>
              </a:rPr>
              <a:t>Belarus, Minsk 2016</a:t>
            </a:r>
            <a:endParaRPr lang="en-US" sz="4800" dirty="0"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6673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0545420"/>
              </p:ext>
            </p:extLst>
          </p:nvPr>
        </p:nvGraphicFramePr>
        <p:xfrm>
          <a:off x="748145" y="942191"/>
          <a:ext cx="10868891" cy="518583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868891"/>
              </a:tblGrid>
              <a:tr h="568785">
                <a:tc>
                  <a:txBody>
                    <a:bodyPr/>
                    <a:lstStyle/>
                    <a:p>
                      <a:pPr algn="l" fontAlgn="ctr"/>
                      <a:r>
                        <a:rPr lang="ru-RU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 Речевой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EAEFF7"/>
                    </a:solidFill>
                  </a:tcPr>
                </a:tc>
              </a:tr>
              <a:tr h="463297">
                <a:tc>
                  <a:txBody>
                    <a:bodyPr/>
                    <a:lstStyle/>
                    <a:p>
                      <a:pPr algn="l" fontAlgn="ctr"/>
                      <a:r>
                        <a:rPr lang="ru-RU" sz="2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 Дефибриллятор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568785">
                <a:tc>
                  <a:txBody>
                    <a:bodyPr/>
                    <a:lstStyle/>
                    <a:p>
                      <a:pPr algn="l" fontAlgn="ctr"/>
                      <a:r>
                        <a:rPr lang="ru-RU" sz="2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 Автоматическая сердечно-легочная реанимация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706494">
                <a:tc>
                  <a:txBody>
                    <a:bodyPr/>
                    <a:lstStyle/>
                    <a:p>
                      <a:pPr algn="l" fontAlgn="ctr"/>
                      <a:r>
                        <a:rPr lang="ru-RU" sz="2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 Прокол межреберного пространства для экстренной помощи при закрытом пневмотораксе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568785">
                <a:tc>
                  <a:txBody>
                    <a:bodyPr/>
                    <a:lstStyle/>
                    <a:p>
                      <a:pPr algn="l" fontAlgn="ctr"/>
                      <a:r>
                        <a:rPr lang="ru-RU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5. Электрическая стимуляция мочки уха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568785">
                <a:tc>
                  <a:txBody>
                    <a:bodyPr/>
                    <a:lstStyle/>
                    <a:p>
                      <a:pPr algn="l" fontAlgn="ctr"/>
                      <a:r>
                        <a:rPr lang="ru-RU" sz="2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6. Медикаментозный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568785">
                <a:tc>
                  <a:txBody>
                    <a:bodyPr/>
                    <a:lstStyle/>
                    <a:p>
                      <a:pPr marL="342900" indent="-34290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2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Инъекционный</a:t>
                      </a: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- </a:t>
                      </a:r>
                      <a:r>
                        <a:rPr lang="en-US" sz="2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только</a:t>
                      </a: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2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внутримышечно</a:t>
                      </a: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.</a:t>
                      </a:r>
                    </a:p>
                  </a:txBody>
                  <a:tcPr marL="257175" marR="9525" marT="9525" marB="0" anchor="ctr"/>
                </a:tc>
              </a:tr>
              <a:tr h="568785">
                <a:tc>
                  <a:txBody>
                    <a:bodyPr/>
                    <a:lstStyle/>
                    <a:p>
                      <a:pPr marL="342900" indent="-34290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2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Спрей</a:t>
                      </a: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2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перорально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57175" marR="9525" marT="9525" marB="0" anchor="ctr"/>
                </a:tc>
              </a:tr>
              <a:tr h="568785">
                <a:tc>
                  <a:txBody>
                    <a:bodyPr/>
                    <a:lstStyle/>
                    <a:p>
                      <a:pPr marL="342900" indent="-34290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2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Подъязычный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57175" marR="9525" marT="9525" marB="0" anchor="ctr"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983220" y="357416"/>
            <a:ext cx="63987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1" dirty="0" smtClean="0"/>
              <a:t>Способы воздействия на организм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3030774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821382" y="62345"/>
            <a:ext cx="18678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b="1" dirty="0"/>
              <a:t>Датчики</a:t>
            </a:r>
            <a:endParaRPr lang="en-US" sz="1400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5435840"/>
              </p:ext>
            </p:extLst>
          </p:nvPr>
        </p:nvGraphicFramePr>
        <p:xfrm>
          <a:off x="436418" y="719666"/>
          <a:ext cx="11430000" cy="58266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30000"/>
              </a:tblGrid>
              <a:tr h="291924">
                <a:tc>
                  <a:txBody>
                    <a:bodyPr/>
                    <a:lstStyle/>
                    <a:p>
                      <a:pPr algn="l" fontAlgn="ctr"/>
                      <a:r>
                        <a:rPr lang="ru-R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 </a:t>
                      </a:r>
                      <a:r>
                        <a:rPr lang="ru-RU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Транскутанный</a:t>
                      </a:r>
                      <a:r>
                        <a:rPr lang="ru-R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анализ крови (на мочке уха):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EAEFF7"/>
                    </a:solidFill>
                  </a:tcPr>
                </a:tc>
              </a:tr>
              <a:tr h="291924">
                <a:tc>
                  <a:txBody>
                    <a:bodyPr/>
                    <a:lstStyle/>
                    <a:p>
                      <a:pPr algn="l" fontAlgn="ctr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гемоглобин;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57175" marR="9525" marT="9525" marB="0" anchor="ctr"/>
                </a:tc>
              </a:tr>
              <a:tr h="291924">
                <a:tc>
                  <a:txBody>
                    <a:bodyPr/>
                    <a:lstStyle/>
                    <a:p>
                      <a:pPr algn="l" fontAlgn="ctr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билирубин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57175" marR="9525" marT="9525" marB="0" anchor="ctr"/>
                </a:tc>
              </a:tr>
              <a:tr h="291924">
                <a:tc>
                  <a:txBody>
                    <a:bodyPr/>
                    <a:lstStyle/>
                    <a:p>
                      <a:pPr algn="l" fontAlgn="ctr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глюкоза;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57175" marR="9525" marT="9525" marB="0" anchor="ctr"/>
                </a:tc>
              </a:tr>
              <a:tr h="291924">
                <a:tc>
                  <a:txBody>
                    <a:bodyPr/>
                    <a:lstStyle/>
                    <a:p>
                      <a:pPr algn="l" fontAlgn="ctr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концентрация газов в крови.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57175" marR="9525" marT="9525" marB="0" anchor="ctr"/>
                </a:tc>
              </a:tr>
              <a:tr h="291924">
                <a:tc>
                  <a:txBody>
                    <a:bodyPr/>
                    <a:lstStyle/>
                    <a:p>
                      <a:pPr algn="l" fontAlgn="ctr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 Общий анализ крови (инвазивный, анализатор в ранце)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291924">
                <a:tc>
                  <a:txBody>
                    <a:bodyPr/>
                    <a:lstStyle/>
                    <a:p>
                      <a:pPr algn="l" fontAlgn="ctr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развернутый ферментативный анализ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57175" marR="9525" marT="9525" marB="0" anchor="ctr"/>
                </a:tc>
              </a:tr>
              <a:tr h="291924">
                <a:tc>
                  <a:txBody>
                    <a:bodyPr/>
                    <a:lstStyle/>
                    <a:p>
                      <a:pPr algn="l" fontAlgn="ctr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форменные элементы крови (эритроциты, лейкоциты и т.п.)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57175" marR="9525" marT="9525" marB="0" anchor="ctr"/>
                </a:tc>
              </a:tr>
              <a:tr h="571983">
                <a:tc>
                  <a:txBody>
                    <a:bodyPr/>
                    <a:lstStyle/>
                    <a:p>
                      <a:pPr algn="l" fontAlgn="ctr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 Камера, регистрирующая цвет кожи, ширину зрачка, разницу между зрачками, выражение лица человека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291924">
                <a:tc>
                  <a:txBody>
                    <a:bodyPr/>
                    <a:lstStyle/>
                    <a:p>
                      <a:pPr algn="l" fontAlgn="ctr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 ЭЭГ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291924">
                <a:tc>
                  <a:txBody>
                    <a:bodyPr/>
                    <a:lstStyle/>
                    <a:p>
                      <a:pPr algn="l" fontAlgn="ctr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5. ЭКГ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291924">
                <a:tc>
                  <a:txBody>
                    <a:bodyPr/>
                    <a:lstStyle/>
                    <a:p>
                      <a:pPr algn="l" fontAlgn="ctr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6. Микрофон для голосовой связи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291924">
                <a:tc>
                  <a:txBody>
                    <a:bodyPr/>
                    <a:lstStyle/>
                    <a:p>
                      <a:pPr algn="l" fontAlgn="ctr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7. Микрофон для регистрации шумов с гортани/трахеи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291924">
                <a:tc>
                  <a:txBody>
                    <a:bodyPr/>
                    <a:lstStyle/>
                    <a:p>
                      <a:pPr algn="l" fontAlgn="ctr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8. Микрофон для регистрации шумов сердца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291924">
                <a:tc>
                  <a:txBody>
                    <a:bodyPr/>
                    <a:lstStyle/>
                    <a:p>
                      <a:pPr algn="l" fontAlgn="ctr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9. Микрофоны для регистрации дыхательных шумов сиз нижних отделов легких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291924">
                <a:tc>
                  <a:txBody>
                    <a:bodyPr/>
                    <a:lstStyle/>
                    <a:p>
                      <a:pPr algn="l" fontAlgn="ctr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10. Температура тела (две точки, аксиллярные впадины)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291924">
                <a:tc>
                  <a:txBody>
                    <a:bodyPr/>
                    <a:lstStyle/>
                    <a:p>
                      <a:pPr algn="l" fontAlgn="ctr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11. Акселерометры (4 точки)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291924">
                <a:tc>
                  <a:txBody>
                    <a:bodyPr/>
                    <a:lstStyle/>
                    <a:p>
                      <a:pPr algn="l" fontAlgn="ctr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12. Измеритель артериального давления (пальцевой плетизмограф)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291924">
                <a:tc>
                  <a:txBody>
                    <a:bodyPr/>
                    <a:lstStyle/>
                    <a:p>
                      <a:pPr algn="l" fontAlgn="ctr"/>
                      <a:r>
                        <a:rPr lang="ru-R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13. Фотодиод, ИК и УФ – регистратор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06817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471195"/>
              </p:ext>
            </p:extLst>
          </p:nvPr>
        </p:nvGraphicFramePr>
        <p:xfrm>
          <a:off x="748146" y="553412"/>
          <a:ext cx="10619508" cy="60443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39836"/>
                <a:gridCol w="3539836"/>
                <a:gridCol w="3539836"/>
              </a:tblGrid>
              <a:tr h="339074">
                <a:tc>
                  <a:txBody>
                    <a:bodyPr/>
                    <a:lstStyle/>
                    <a:p>
                      <a:pPr algn="l" rtl="0" fontAlgn="t"/>
                      <a:r>
                        <a:rPr lang="ru-RU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Фармакологическая группа</a:t>
                      </a: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ru-RU" sz="2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Название препарата</a:t>
                      </a: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ru-RU" sz="2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Способ введения</a:t>
                      </a:r>
                    </a:p>
                  </a:txBody>
                  <a:tcPr marL="9525" marR="9525" marT="9525" marB="0"/>
                </a:tc>
              </a:tr>
              <a:tr h="339074">
                <a:tc>
                  <a:txBody>
                    <a:bodyPr/>
                    <a:lstStyle/>
                    <a:p>
                      <a:pPr algn="l" rtl="0" fontAlgn="t"/>
                      <a:r>
                        <a:rPr lang="ru-RU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Адреномиметики</a:t>
                      </a: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ru-RU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Адреналин</a:t>
                      </a: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ru-RU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Подкожно</a:t>
                      </a:r>
                    </a:p>
                  </a:txBody>
                  <a:tcPr marL="9525" marR="9525" marT="9525" marB="0"/>
                </a:tc>
              </a:tr>
              <a:tr h="339074">
                <a:tc>
                  <a:txBody>
                    <a:bodyPr/>
                    <a:lstStyle/>
                    <a:p>
                      <a:pPr algn="l" rtl="0" fontAlgn="t"/>
                      <a:r>
                        <a:rPr lang="ru-RU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М-холиноблокаторы</a:t>
                      </a: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ru-RU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Атропин</a:t>
                      </a: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ru-RU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Внутримышечно</a:t>
                      </a:r>
                    </a:p>
                  </a:txBody>
                  <a:tcPr marL="9525" marR="9525" marT="9525" marB="0"/>
                </a:tc>
              </a:tr>
              <a:tr h="339074">
                <a:tc>
                  <a:txBody>
                    <a:bodyPr/>
                    <a:lstStyle/>
                    <a:p>
                      <a:pPr algn="l" rtl="0" fontAlgn="t"/>
                      <a:r>
                        <a:rPr lang="ru-RU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Глюкокортикоиды</a:t>
                      </a: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ru-RU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Преднизолон</a:t>
                      </a: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ru-RU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Внутримышечно</a:t>
                      </a:r>
                    </a:p>
                  </a:txBody>
                  <a:tcPr marL="9525" marR="9525" marT="9525" marB="0"/>
                </a:tc>
              </a:tr>
              <a:tr h="339074">
                <a:tc>
                  <a:txBody>
                    <a:bodyPr/>
                    <a:lstStyle/>
                    <a:p>
                      <a:pPr algn="l" rtl="0" fontAlgn="t"/>
                      <a:r>
                        <a:rPr lang="ru-RU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Анальгетики</a:t>
                      </a: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ru-RU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Морфин</a:t>
                      </a: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ru-RU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Внутримышечно</a:t>
                      </a:r>
                    </a:p>
                  </a:txBody>
                  <a:tcPr marL="9525" marR="9525" marT="9525" marB="0"/>
                </a:tc>
              </a:tr>
              <a:tr h="339074">
                <a:tc>
                  <a:txBody>
                    <a:bodyPr/>
                    <a:lstStyle/>
                    <a:p>
                      <a:pPr algn="l" rtl="0" fontAlgn="t"/>
                      <a:r>
                        <a:rPr lang="ru-RU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Жаропонижающие и противовоспалительные</a:t>
                      </a: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ru-RU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Кеторолак</a:t>
                      </a: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ru-RU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Внутримышечно</a:t>
                      </a:r>
                    </a:p>
                  </a:txBody>
                  <a:tcPr marL="9525" marR="9525" marT="9525" marB="0"/>
                </a:tc>
              </a:tr>
              <a:tr h="339074">
                <a:tc>
                  <a:txBody>
                    <a:bodyPr/>
                    <a:lstStyle/>
                    <a:p>
                      <a:pPr algn="l" rtl="0" fontAlgn="t"/>
                      <a:r>
                        <a:rPr lang="ru-RU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Бронхолитики</a:t>
                      </a: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ru-RU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Сальбутамол</a:t>
                      </a: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ru-RU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Спрей перорально</a:t>
                      </a:r>
                    </a:p>
                  </a:txBody>
                  <a:tcPr marL="9525" marR="9525" marT="9525" marB="0"/>
                </a:tc>
              </a:tr>
              <a:tr h="339074">
                <a:tc>
                  <a:txBody>
                    <a:bodyPr/>
                    <a:lstStyle/>
                    <a:p>
                      <a:pPr algn="l" rtl="0" fontAlgn="t"/>
                      <a:r>
                        <a:rPr lang="ru-RU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Антиаритмики</a:t>
                      </a: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ru-RU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Лидокаин, амиодарон</a:t>
                      </a: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ru-RU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Внутримышечно</a:t>
                      </a:r>
                    </a:p>
                  </a:txBody>
                  <a:tcPr marL="9525" marR="9525" marT="9525" marB="0"/>
                </a:tc>
              </a:tr>
              <a:tr h="339074">
                <a:tc>
                  <a:txBody>
                    <a:bodyPr/>
                    <a:lstStyle/>
                    <a:p>
                      <a:pPr algn="l" rtl="0" fontAlgn="t"/>
                      <a:r>
                        <a:rPr lang="ru-RU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Нитраты</a:t>
                      </a: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ru-RU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Нитроглицерин</a:t>
                      </a: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ru-RU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Спрей перорально</a:t>
                      </a:r>
                    </a:p>
                  </a:txBody>
                  <a:tcPr marL="9525" marR="9525" marT="9525" marB="0"/>
                </a:tc>
              </a:tr>
              <a:tr h="339074">
                <a:tc>
                  <a:txBody>
                    <a:bodyPr/>
                    <a:lstStyle/>
                    <a:p>
                      <a:pPr algn="l" rtl="0" fontAlgn="t"/>
                      <a:r>
                        <a:rPr lang="ru-RU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Ингибиторы АПФ</a:t>
                      </a: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ru-RU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Каптоприл</a:t>
                      </a: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ru-RU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Внутримышечно</a:t>
                      </a:r>
                    </a:p>
                  </a:txBody>
                  <a:tcPr marL="9525" marR="9525" marT="9525" marB="0"/>
                </a:tc>
              </a:tr>
              <a:tr h="339074">
                <a:tc>
                  <a:txBody>
                    <a:bodyPr/>
                    <a:lstStyle/>
                    <a:p>
                      <a:pPr algn="l" rtl="0" fontAlgn="t"/>
                      <a:r>
                        <a:rPr lang="ru-RU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Противорвотное</a:t>
                      </a: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ru-RU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Метоклопрамид</a:t>
                      </a: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ru-RU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Внутримышечно</a:t>
                      </a:r>
                    </a:p>
                  </a:txBody>
                  <a:tcPr marL="9525" marR="9525" marT="9525" marB="0"/>
                </a:tc>
              </a:tr>
              <a:tr h="339074">
                <a:tc>
                  <a:txBody>
                    <a:bodyPr/>
                    <a:lstStyle/>
                    <a:p>
                      <a:pPr algn="l" rtl="0" fontAlgn="t"/>
                      <a:r>
                        <a:rPr lang="ru-RU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Нейролептики</a:t>
                      </a: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ru-RU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Галоперидол</a:t>
                      </a: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ru-RU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Внутримышечно</a:t>
                      </a:r>
                    </a:p>
                  </a:txBody>
                  <a:tcPr marL="9525" marR="9525" marT="9525" marB="0"/>
                </a:tc>
              </a:tr>
              <a:tr h="339074">
                <a:tc>
                  <a:txBody>
                    <a:bodyPr/>
                    <a:lstStyle/>
                    <a:p>
                      <a:pPr algn="l" rtl="0" fontAlgn="t"/>
                      <a:r>
                        <a:rPr lang="ru-RU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Анксиолитики</a:t>
                      </a: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ru-RU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Диазепам</a:t>
                      </a: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ru-RU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Внутримышечно</a:t>
                      </a:r>
                    </a:p>
                  </a:txBody>
                  <a:tcPr marL="9525" marR="9525" marT="9525" marB="0"/>
                </a:tc>
              </a:tr>
              <a:tr h="339074">
                <a:tc>
                  <a:txBody>
                    <a:bodyPr/>
                    <a:lstStyle/>
                    <a:p>
                      <a:pPr algn="l" rtl="0" fontAlgn="t"/>
                      <a:r>
                        <a:rPr lang="ru-RU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Антикоагулянты</a:t>
                      </a: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ru-RU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Гепарин</a:t>
                      </a: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ru-RU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Подкожно</a:t>
                      </a:r>
                    </a:p>
                  </a:txBody>
                  <a:tcPr marL="9525" marR="9525" marT="9525" marB="0"/>
                </a:tc>
              </a:tr>
              <a:tr h="339074">
                <a:tc>
                  <a:txBody>
                    <a:bodyPr/>
                    <a:lstStyle/>
                    <a:p>
                      <a:pPr algn="l" rtl="0" fontAlgn="t"/>
                      <a:r>
                        <a:rPr lang="ru-RU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Гормоны</a:t>
                      </a: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ru-RU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Инсулин</a:t>
                      </a: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ru-RU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Подкожно</a:t>
                      </a:r>
                    </a:p>
                  </a:txBody>
                  <a:tcPr marL="9525" marR="9525" marT="9525" marB="0"/>
                </a:tc>
              </a:tr>
              <a:tr h="339074">
                <a:tc>
                  <a:txBody>
                    <a:bodyPr/>
                    <a:lstStyle/>
                    <a:p>
                      <a:pPr algn="l" rtl="0" fontAlgn="t"/>
                      <a:r>
                        <a:rPr lang="ru-RU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Метаболики</a:t>
                      </a: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ru-RU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Глюкоза</a:t>
                      </a: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ru-RU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Раствор перорально</a:t>
                      </a:r>
                    </a:p>
                  </a:txBody>
                  <a:tcPr marL="9525" marR="9525" marT="9525" marB="0"/>
                </a:tc>
              </a:tr>
              <a:tr h="339074">
                <a:tc>
                  <a:txBody>
                    <a:bodyPr/>
                    <a:lstStyle/>
                    <a:p>
                      <a:pPr algn="l" rtl="0" fontAlgn="t"/>
                      <a:r>
                        <a:rPr lang="ru-RU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Мочегонные</a:t>
                      </a: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ru-RU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Фуросемид</a:t>
                      </a: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ru-RU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Внутримышечно</a:t>
                      </a:r>
                    </a:p>
                  </a:txBody>
                  <a:tcPr marL="9525" marR="9525" marT="9525" marB="0"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826633" y="30192"/>
            <a:ext cx="24625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b="1" dirty="0" smtClean="0"/>
              <a:t>Медикаменты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764907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468880" y="2366010"/>
            <a:ext cx="7654660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6000" b="1" dirty="0" smtClean="0"/>
              <a:t>Спасибо за внимание!</a:t>
            </a:r>
          </a:p>
          <a:p>
            <a:pPr algn="ctr"/>
            <a:r>
              <a:rPr lang="ru-RU" sz="6000" b="1" dirty="0" smtClean="0"/>
              <a:t>И доброго здоровья!</a:t>
            </a:r>
            <a:endParaRPr lang="en-US" sz="6000" b="1" dirty="0"/>
          </a:p>
        </p:txBody>
      </p:sp>
    </p:spTree>
    <p:extLst>
      <p:ext uri="{BB962C8B-B14F-4D97-AF65-F5344CB8AC3E}">
        <p14:creationId xmlns:p14="http://schemas.microsoft.com/office/powerpoint/2010/main" val="376133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60436" y="427698"/>
            <a:ext cx="112825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b="1" dirty="0">
                <a:latin typeface="Agency FB" panose="020B0503020202020204" pitchFamily="34" charset="0"/>
              </a:rPr>
              <a:t>Команда</a:t>
            </a:r>
          </a:p>
          <a:p>
            <a:endParaRPr lang="ru-RU" sz="2400" b="1" dirty="0" smtClean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4739371"/>
              </p:ext>
            </p:extLst>
          </p:nvPr>
        </p:nvGraphicFramePr>
        <p:xfrm>
          <a:off x="560436" y="1450424"/>
          <a:ext cx="11282518" cy="48471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66291"/>
                <a:gridCol w="5816227"/>
              </a:tblGrid>
              <a:tr h="605892">
                <a:tc>
                  <a:txBody>
                    <a:bodyPr/>
                    <a:lstStyle/>
                    <a:p>
                      <a:r>
                        <a:rPr lang="ru-RU" sz="2800" b="0" dirty="0" smtClean="0">
                          <a:solidFill>
                            <a:schemeClr val="tx1"/>
                          </a:solidFill>
                        </a:rPr>
                        <a:t>Продюсер</a:t>
                      </a:r>
                      <a:r>
                        <a:rPr lang="en-US" sz="2800" b="0" dirty="0" smtClean="0">
                          <a:solidFill>
                            <a:schemeClr val="tx1"/>
                          </a:solidFill>
                          <a:latin typeface="Agency FB" panose="020B0503020202020204" pitchFamily="34" charset="0"/>
                        </a:rPr>
                        <a:t>/</a:t>
                      </a:r>
                      <a:r>
                        <a:rPr lang="ru-RU" sz="2800" b="0" dirty="0" smtClean="0">
                          <a:solidFill>
                            <a:schemeClr val="tx1"/>
                          </a:solidFill>
                        </a:rPr>
                        <a:t>инженер программист</a:t>
                      </a:r>
                      <a:endParaRPr lang="en-US" sz="2800" b="0" dirty="0">
                        <a:solidFill>
                          <a:schemeClr val="tx1"/>
                        </a:solidFill>
                        <a:latin typeface="Agency FB" panose="020B0503020202020204" pitchFamily="34" charset="0"/>
                      </a:endParaRPr>
                    </a:p>
                  </a:txBody>
                  <a:tcP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2800" b="0" dirty="0" smtClean="0">
                          <a:solidFill>
                            <a:schemeClr val="tx1"/>
                          </a:solidFill>
                        </a:rPr>
                        <a:t>Алексей </a:t>
                      </a:r>
                      <a:r>
                        <a:rPr lang="ru-RU" sz="2800" b="0" dirty="0" err="1" smtClean="0">
                          <a:solidFill>
                            <a:schemeClr val="tx1"/>
                          </a:solidFill>
                        </a:rPr>
                        <a:t>Куцевол</a:t>
                      </a:r>
                      <a:endParaRPr lang="en-US" sz="2800" b="0" dirty="0">
                        <a:solidFill>
                          <a:schemeClr val="tx1"/>
                        </a:solidFill>
                        <a:latin typeface="Agency FB" panose="020B0503020202020204" pitchFamily="34" charset="0"/>
                      </a:endParaRPr>
                    </a:p>
                  </a:txBody>
                  <a:tcPr>
                    <a:solidFill>
                      <a:srgbClr val="EAEFF7"/>
                    </a:solidFill>
                  </a:tcPr>
                </a:tc>
              </a:tr>
              <a:tr h="605892">
                <a:tc>
                  <a:txBody>
                    <a:bodyPr/>
                    <a:lstStyle/>
                    <a:p>
                      <a:r>
                        <a:rPr lang="ru-RU" sz="2800" dirty="0" smtClean="0"/>
                        <a:t>Инженер-конструктор</a:t>
                      </a:r>
                      <a:endParaRPr lang="en-US" sz="2800" dirty="0">
                        <a:latin typeface="Agency FB" panose="020B0503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800" dirty="0" smtClean="0"/>
                        <a:t>Глеб Васильев</a:t>
                      </a:r>
                      <a:endParaRPr lang="en-US" sz="2800" dirty="0">
                        <a:latin typeface="Agency FB" panose="020B0503020202020204" pitchFamily="34" charset="0"/>
                      </a:endParaRPr>
                    </a:p>
                  </a:txBody>
                  <a:tcPr/>
                </a:tc>
              </a:tr>
              <a:tr h="605892">
                <a:tc>
                  <a:txBody>
                    <a:bodyPr/>
                    <a:lstStyle/>
                    <a:p>
                      <a:r>
                        <a:rPr lang="ru-RU" sz="2800" dirty="0" smtClean="0"/>
                        <a:t>Художник</a:t>
                      </a:r>
                      <a:endParaRPr lang="en-US" sz="2800" dirty="0">
                        <a:latin typeface="Agency FB" panose="020B0503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800" dirty="0" smtClean="0"/>
                        <a:t>Анна Васильева</a:t>
                      </a:r>
                    </a:p>
                  </a:txBody>
                  <a:tcPr/>
                </a:tc>
              </a:tr>
              <a:tr h="605892">
                <a:tc>
                  <a:txBody>
                    <a:bodyPr/>
                    <a:lstStyle/>
                    <a:p>
                      <a:r>
                        <a:rPr lang="ru-RU" sz="2800" dirty="0" smtClean="0"/>
                        <a:t>Врач-психотерапевт</a:t>
                      </a:r>
                      <a:endParaRPr lang="en-US" sz="2800" dirty="0">
                        <a:latin typeface="Agency FB" panose="020B0503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800" dirty="0" smtClean="0"/>
                        <a:t>Евгения </a:t>
                      </a:r>
                      <a:r>
                        <a:rPr lang="ru-RU" sz="2800" dirty="0" err="1" smtClean="0"/>
                        <a:t>Точицкая</a:t>
                      </a:r>
                      <a:endParaRPr lang="ru-RU" sz="2800" dirty="0" smtClean="0"/>
                    </a:p>
                  </a:txBody>
                  <a:tcPr/>
                </a:tc>
              </a:tr>
              <a:tr h="605892">
                <a:tc>
                  <a:txBody>
                    <a:bodyPr/>
                    <a:lstStyle/>
                    <a:p>
                      <a:r>
                        <a:rPr lang="ru-RU" sz="2800" dirty="0" smtClean="0"/>
                        <a:t>Инженер-программист</a:t>
                      </a:r>
                      <a:r>
                        <a:rPr lang="en-US" sz="2800" dirty="0" smtClean="0">
                          <a:latin typeface="Agency FB" panose="020B0503020202020204" pitchFamily="34" charset="0"/>
                        </a:rPr>
                        <a:t>/</a:t>
                      </a:r>
                      <a:r>
                        <a:rPr lang="ru-RU" sz="2800" dirty="0" smtClean="0"/>
                        <a:t>актер</a:t>
                      </a:r>
                      <a:endParaRPr lang="en-US" sz="2800" dirty="0">
                        <a:latin typeface="Agency FB" panose="020B0503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800" dirty="0" smtClean="0"/>
                        <a:t>Вадим </a:t>
                      </a:r>
                      <a:r>
                        <a:rPr lang="ru-RU" sz="2800" dirty="0" err="1" smtClean="0"/>
                        <a:t>Егораев</a:t>
                      </a:r>
                      <a:endParaRPr lang="en-US" sz="2800" dirty="0">
                        <a:latin typeface="Agency FB" panose="020B0503020202020204" pitchFamily="34" charset="0"/>
                      </a:endParaRPr>
                    </a:p>
                  </a:txBody>
                  <a:tcPr/>
                </a:tc>
              </a:tr>
              <a:tr h="605892">
                <a:tc>
                  <a:txBody>
                    <a:bodyPr/>
                    <a:lstStyle/>
                    <a:p>
                      <a:r>
                        <a:rPr lang="ru-RU" sz="2800" dirty="0" smtClean="0"/>
                        <a:t>Химик</a:t>
                      </a:r>
                      <a:endParaRPr lang="en-US" sz="2800" dirty="0">
                        <a:latin typeface="Agency FB" panose="020B0503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800" dirty="0" smtClean="0"/>
                        <a:t>Василий </a:t>
                      </a:r>
                      <a:r>
                        <a:rPr lang="ru-RU" sz="2800" dirty="0" err="1" smtClean="0"/>
                        <a:t>Борисенок</a:t>
                      </a:r>
                      <a:endParaRPr lang="en-US" sz="2800" dirty="0">
                        <a:latin typeface="Agency FB" panose="020B0503020202020204" pitchFamily="34" charset="0"/>
                      </a:endParaRPr>
                    </a:p>
                  </a:txBody>
                  <a:tcPr/>
                </a:tc>
              </a:tr>
              <a:tr h="605892">
                <a:tc>
                  <a:txBody>
                    <a:bodyPr/>
                    <a:lstStyle/>
                    <a:p>
                      <a:r>
                        <a:rPr lang="ru-RU" sz="2800" dirty="0" smtClean="0"/>
                        <a:t>Физик</a:t>
                      </a:r>
                      <a:endParaRPr lang="en-US" sz="2800" dirty="0">
                        <a:latin typeface="Agency FB" panose="020B0503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800" dirty="0" smtClean="0"/>
                        <a:t>Юрий Адамов</a:t>
                      </a:r>
                      <a:endParaRPr lang="en-US" sz="2800" dirty="0">
                        <a:latin typeface="Agency FB" panose="020B0503020202020204" pitchFamily="34" charset="0"/>
                      </a:endParaRPr>
                    </a:p>
                  </a:txBody>
                  <a:tcPr/>
                </a:tc>
              </a:tr>
              <a:tr h="605892">
                <a:tc>
                  <a:txBody>
                    <a:bodyPr/>
                    <a:lstStyle/>
                    <a:p>
                      <a:r>
                        <a:rPr lang="ru-RU" sz="2800" dirty="0" smtClean="0"/>
                        <a:t>Радио-инженер</a:t>
                      </a:r>
                      <a:endParaRPr lang="en-US" sz="2800" dirty="0">
                        <a:latin typeface="Agency FB" panose="020B0503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800" dirty="0" smtClean="0"/>
                        <a:t>Николай </a:t>
                      </a:r>
                      <a:r>
                        <a:rPr lang="ru-RU" sz="2800" dirty="0" err="1" smtClean="0"/>
                        <a:t>Ковчак</a:t>
                      </a:r>
                      <a:endParaRPr lang="en-US" sz="2800" dirty="0">
                        <a:latin typeface="Agency FB" panose="020B0503020202020204" pitchFamily="3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78953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69806" y="516193"/>
            <a:ext cx="8745794" cy="55245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700" b="1" dirty="0" err="1" smtClean="0">
                <a:solidFill>
                  <a:srgbClr val="FFC000"/>
                </a:solidFill>
              </a:rPr>
              <a:t>RE</a:t>
            </a:r>
            <a:r>
              <a:rPr lang="en-US" sz="19900" b="1" i="1" dirty="0" err="1" smtClean="0"/>
              <a:t>life</a:t>
            </a:r>
            <a:endParaRPr lang="en-US" sz="4000" b="1" i="1" dirty="0" smtClean="0"/>
          </a:p>
          <a:p>
            <a:pPr algn="ctr"/>
            <a:r>
              <a:rPr lang="en-US" sz="6600" b="1" dirty="0" smtClean="0">
                <a:latin typeface="Agency FB" panose="020B0503020202020204" pitchFamily="34" charset="0"/>
              </a:rPr>
              <a:t>Your chance to survive</a:t>
            </a:r>
            <a:endParaRPr lang="en-US" sz="6600" dirty="0">
              <a:latin typeface="Agency FB" panose="020B0503020202020204" pitchFamily="34" charset="0"/>
            </a:endParaRPr>
          </a:p>
        </p:txBody>
      </p:sp>
      <p:pic>
        <p:nvPicPr>
          <p:cNvPr id="5" name="тяжелое дыхание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17836.7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515600" y="359614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054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numSld="999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Работа над проектом…</a:t>
            </a:r>
            <a:endParaRPr lang="en-US" dirty="0">
              <a:latin typeface="Agency FB" panose="020B0503020202020204" pitchFamily="34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 cstate="print">
            <a:lum bright="1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579999"/>
            <a:ext cx="6498540" cy="4351338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 cstate="print">
            <a:lum bright="13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658119" y="1070940"/>
            <a:ext cx="5108831" cy="4017060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8" cstate="print">
            <a:lum bright="21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78" t="7790" r="3594" b="9622"/>
          <a:stretch/>
        </p:blipFill>
        <p:spPr>
          <a:xfrm>
            <a:off x="4429433" y="3190620"/>
            <a:ext cx="4572000" cy="3038168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7" name="звук сердца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9994491" y="6248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226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Мой фильм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6274" y="309716"/>
            <a:ext cx="10968253" cy="6164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256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8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lum bright="1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163"/>
          <a:stretch/>
        </p:blipFill>
        <p:spPr>
          <a:xfrm>
            <a:off x="1063601" y="1504335"/>
            <a:ext cx="9732220" cy="4970207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3" name="TextBox 2"/>
          <p:cNvSpPr txBox="1"/>
          <p:nvPr/>
        </p:nvSpPr>
        <p:spPr>
          <a:xfrm>
            <a:off x="899651" y="585992"/>
            <a:ext cx="5622052" cy="7017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ru-RU" sz="4400" dirty="0">
                <a:latin typeface="+mj-lt"/>
                <a:ea typeface="+mj-ea"/>
                <a:cs typeface="+mj-cs"/>
              </a:rPr>
              <a:t>Работа над проектом…</a:t>
            </a:r>
            <a:endParaRPr lang="en-US" sz="440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123291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lum bright="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212" b="17576"/>
          <a:stretch/>
        </p:blipFill>
        <p:spPr>
          <a:xfrm>
            <a:off x="3610364" y="561108"/>
            <a:ext cx="4635242" cy="5881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16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48146" y="665018"/>
            <a:ext cx="10515599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 smtClean="0"/>
              <a:t>Программа</a:t>
            </a:r>
            <a:r>
              <a:rPr lang="ru-RU" sz="3200" dirty="0" smtClean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3200" dirty="0"/>
              <a:t>Р</a:t>
            </a:r>
            <a:r>
              <a:rPr lang="ru-RU" sz="3200" dirty="0" smtClean="0"/>
              <a:t>аспознавания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3200" dirty="0"/>
              <a:t>С</a:t>
            </a:r>
            <a:r>
              <a:rPr lang="ru-RU" sz="3200" dirty="0" smtClean="0"/>
              <a:t>интезирования речи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3200" dirty="0" smtClean="0"/>
              <a:t>Принятия решения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3200" dirty="0"/>
          </a:p>
          <a:p>
            <a:r>
              <a:rPr lang="ru-RU" sz="3200" b="1" dirty="0" smtClean="0"/>
              <a:t>Технологии</a:t>
            </a:r>
            <a:r>
              <a:rPr lang="ru-RU" sz="3200" dirty="0" smtClean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smtClean="0"/>
              <a:t>Google API </a:t>
            </a:r>
            <a:r>
              <a:rPr lang="ru-RU" sz="3200" dirty="0" smtClean="0"/>
              <a:t>для распознавания речи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smtClean="0"/>
              <a:t>Festival </a:t>
            </a:r>
            <a:r>
              <a:rPr lang="ru-RU" sz="3200" dirty="0" smtClean="0"/>
              <a:t>для синтеза речи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smtClean="0"/>
              <a:t>Python, Linux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smtClean="0"/>
              <a:t>Raspberry Pi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smtClean="0"/>
              <a:t>Custom hardware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941593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308465" y="282632"/>
            <a:ext cx="4305993" cy="889462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b="1" dirty="0" smtClean="0">
                <a:solidFill>
                  <a:schemeClr val="tx1"/>
                </a:solidFill>
              </a:rPr>
              <a:t>Наличие дыхания</a:t>
            </a:r>
          </a:p>
          <a:p>
            <a:pPr algn="ctr"/>
            <a:r>
              <a:rPr lang="ru-RU" sz="1400" b="1" dirty="0" smtClean="0">
                <a:solidFill>
                  <a:schemeClr val="tx1"/>
                </a:solidFill>
              </a:rPr>
              <a:t>Наличие пульса на периферических артериях</a:t>
            </a:r>
          </a:p>
          <a:p>
            <a:pPr algn="ctr"/>
            <a:r>
              <a:rPr lang="ru-RU" sz="1400" b="1" dirty="0" smtClean="0">
                <a:solidFill>
                  <a:schemeClr val="tx1"/>
                </a:solidFill>
              </a:rPr>
              <a:t>Наличие серцебиения</a:t>
            </a:r>
          </a:p>
          <a:p>
            <a:pPr algn="ctr"/>
            <a:r>
              <a:rPr lang="ru-RU" sz="1400" b="1" dirty="0" smtClean="0">
                <a:solidFill>
                  <a:schemeClr val="tx1"/>
                </a:solidFill>
              </a:rPr>
              <a:t>Реакция зрачков на свет</a:t>
            </a:r>
            <a:endParaRPr lang="en-US" sz="1400" b="1" dirty="0" smtClean="0">
              <a:solidFill>
                <a:schemeClr val="tx1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09401" y="1078574"/>
            <a:ext cx="2427317" cy="91855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000" b="1" dirty="0" smtClean="0">
                <a:solidFill>
                  <a:schemeClr val="tx1"/>
                </a:solidFill>
              </a:rPr>
              <a:t>Гипоксия</a:t>
            </a:r>
          </a:p>
          <a:p>
            <a:pPr algn="ctr"/>
            <a:r>
              <a:rPr lang="ru-RU" sz="1000" b="1" dirty="0" smtClean="0">
                <a:solidFill>
                  <a:schemeClr val="tx1"/>
                </a:solidFill>
              </a:rPr>
              <a:t>Цианоз</a:t>
            </a:r>
          </a:p>
          <a:p>
            <a:pPr algn="ctr"/>
            <a:r>
              <a:rPr lang="ru-RU" sz="1000" b="1" dirty="0" smtClean="0">
                <a:solidFill>
                  <a:schemeClr val="tx1"/>
                </a:solidFill>
              </a:rPr>
              <a:t>Нарушения дыхания</a:t>
            </a:r>
          </a:p>
          <a:p>
            <a:pPr algn="ctr"/>
            <a:r>
              <a:rPr lang="ru-RU" sz="1000" b="1" dirty="0" smtClean="0">
                <a:solidFill>
                  <a:schemeClr val="tx1"/>
                </a:solidFill>
              </a:rPr>
              <a:t>Падение артериального давления</a:t>
            </a:r>
          </a:p>
          <a:p>
            <a:pPr algn="ctr"/>
            <a:r>
              <a:rPr lang="ru-RU" sz="1000" b="1" dirty="0" smtClean="0">
                <a:solidFill>
                  <a:schemeClr val="tx1"/>
                </a:solidFill>
              </a:rPr>
              <a:t>Увеличение ЧСС</a:t>
            </a:r>
          </a:p>
          <a:p>
            <a:pPr algn="ctr"/>
            <a:endParaRPr lang="en-US" sz="1000" b="1" dirty="0">
              <a:solidFill>
                <a:schemeClr val="tx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9218813" y="247302"/>
            <a:ext cx="1487979" cy="831272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000" b="1" dirty="0" smtClean="0">
                <a:solidFill>
                  <a:schemeClr val="tx1"/>
                </a:solidFill>
              </a:rPr>
              <a:t>Дефибрилляция</a:t>
            </a:r>
          </a:p>
          <a:p>
            <a:pPr algn="ctr"/>
            <a:r>
              <a:rPr lang="ru-RU" sz="1000" b="1" dirty="0" smtClean="0">
                <a:solidFill>
                  <a:schemeClr val="tx1"/>
                </a:solidFill>
              </a:rPr>
              <a:t>Сердечно-легочная реанимация</a:t>
            </a:r>
          </a:p>
          <a:p>
            <a:pPr algn="ctr"/>
            <a:r>
              <a:rPr lang="ru-RU" sz="1000" b="1" dirty="0" smtClean="0">
                <a:solidFill>
                  <a:schemeClr val="tx1"/>
                </a:solidFill>
              </a:rPr>
              <a:t>В/мышечное введение атропина, адреналина</a:t>
            </a:r>
            <a:endParaRPr lang="en-US" sz="1000" b="1" dirty="0">
              <a:solidFill>
                <a:schemeClr val="tx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09401" y="2419003"/>
            <a:ext cx="1471352" cy="831272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000" b="1" dirty="0" smtClean="0">
                <a:solidFill>
                  <a:schemeClr val="tx1"/>
                </a:solidFill>
              </a:rPr>
              <a:t>Резкая боль в груди</a:t>
            </a:r>
            <a:endParaRPr lang="en-US" sz="1000" b="1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523196" y="2622180"/>
            <a:ext cx="1346660" cy="788530"/>
          </a:xfrm>
          <a:prstGeom prst="rect">
            <a:avLst/>
          </a:prstGeom>
          <a:solidFill>
            <a:srgbClr val="E3714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000" b="1" dirty="0" smtClean="0">
                <a:solidFill>
                  <a:schemeClr val="tx1"/>
                </a:solidFill>
              </a:rPr>
              <a:t>Наличие травмы</a:t>
            </a:r>
            <a:endParaRPr lang="en-US" sz="1000" b="1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53650" y="3795864"/>
            <a:ext cx="1242751" cy="706582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000" b="1" dirty="0" smtClean="0">
                <a:solidFill>
                  <a:schemeClr val="tx1"/>
                </a:solidFill>
              </a:rPr>
              <a:t>Наличие дыхательных шумов с обех сторон</a:t>
            </a:r>
            <a:endParaRPr lang="en-US" sz="1000" b="1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76413" y="5210532"/>
            <a:ext cx="1288472" cy="399011"/>
          </a:xfrm>
          <a:prstGeom prst="rect">
            <a:avLst/>
          </a:prstGeom>
          <a:solidFill>
            <a:srgbClr val="E3714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000" b="1" dirty="0">
                <a:solidFill>
                  <a:schemeClr val="tx1"/>
                </a:solidFill>
              </a:rPr>
              <a:t>П</a:t>
            </a:r>
            <a:r>
              <a:rPr lang="ru-RU" sz="1000" b="1" dirty="0" smtClean="0">
                <a:solidFill>
                  <a:schemeClr val="tx1"/>
                </a:solidFill>
              </a:rPr>
              <a:t>невмоторакс</a:t>
            </a:r>
            <a:endParaRPr lang="en-US" sz="1000" b="1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21255" y="5973291"/>
            <a:ext cx="1379913" cy="490451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000" b="1" dirty="0" smtClean="0">
                <a:solidFill>
                  <a:schemeClr val="tx1"/>
                </a:solidFill>
              </a:rPr>
              <a:t>Прокол </a:t>
            </a:r>
            <a:r>
              <a:rPr lang="en-US" sz="1000" b="1" dirty="0" smtClean="0">
                <a:solidFill>
                  <a:schemeClr val="tx1"/>
                </a:solidFill>
              </a:rPr>
              <a:t>II</a:t>
            </a:r>
            <a:r>
              <a:rPr lang="ru-RU" sz="1000" b="1" dirty="0" smtClean="0">
                <a:solidFill>
                  <a:schemeClr val="tx1"/>
                </a:solidFill>
              </a:rPr>
              <a:t> межреберного промежутка</a:t>
            </a:r>
            <a:endParaRPr lang="en-US" sz="1000" b="1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599973" y="4197925"/>
            <a:ext cx="1172094" cy="432263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000" b="1" dirty="0" smtClean="0">
                <a:solidFill>
                  <a:schemeClr val="tx1"/>
                </a:solidFill>
              </a:rPr>
              <a:t>Протокол «Травма грудной клетки»</a:t>
            </a:r>
            <a:endParaRPr lang="en-US" sz="1000" b="1" dirty="0">
              <a:solidFill>
                <a:schemeClr val="tx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735781" y="1583575"/>
            <a:ext cx="1363287" cy="444731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000" b="1" dirty="0" smtClean="0">
                <a:solidFill>
                  <a:schemeClr val="tx1"/>
                </a:solidFill>
              </a:rPr>
              <a:t>Уровень глюкозы в крови</a:t>
            </a:r>
            <a:endParaRPr lang="en-US" sz="1000" b="1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5151621" y="3250194"/>
            <a:ext cx="1421476" cy="407324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000" b="1" dirty="0" smtClean="0">
                <a:solidFill>
                  <a:schemeClr val="tx1"/>
                </a:solidFill>
              </a:rPr>
              <a:t>Введение глюкозы</a:t>
            </a:r>
            <a:endParaRPr lang="en-US" sz="1000" b="1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8535090" y="1506616"/>
            <a:ext cx="1271848" cy="357447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000" b="1" dirty="0" smtClean="0">
                <a:solidFill>
                  <a:schemeClr val="tx1"/>
                </a:solidFill>
              </a:rPr>
              <a:t>Введение инсулина</a:t>
            </a:r>
            <a:endParaRPr lang="en-US" sz="1000" b="1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7099070" y="2311979"/>
            <a:ext cx="1122219" cy="773084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200" b="1" dirty="0" smtClean="0">
                <a:solidFill>
                  <a:schemeClr val="tx1"/>
                </a:solidFill>
              </a:rPr>
              <a:t>ЭКГ</a:t>
            </a: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5619403" y="3849898"/>
            <a:ext cx="1221971" cy="798023"/>
          </a:xfrm>
          <a:prstGeom prst="rect">
            <a:avLst/>
          </a:prstGeom>
          <a:solidFill>
            <a:srgbClr val="E3714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000" b="1" dirty="0" smtClean="0">
                <a:solidFill>
                  <a:schemeClr val="tx1"/>
                </a:solidFill>
              </a:rPr>
              <a:t>Аритмия</a:t>
            </a:r>
            <a:endParaRPr lang="en-US" sz="1000" b="1" dirty="0">
              <a:solidFill>
                <a:schemeClr val="tx1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7789494" y="3991428"/>
            <a:ext cx="1803862" cy="781396"/>
          </a:xfrm>
          <a:prstGeom prst="rect">
            <a:avLst/>
          </a:prstGeom>
          <a:solidFill>
            <a:srgbClr val="E3714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000" b="1" dirty="0" smtClean="0">
                <a:solidFill>
                  <a:schemeClr val="tx1"/>
                </a:solidFill>
              </a:rPr>
              <a:t>Ишемия или инфаркт</a:t>
            </a:r>
            <a:endParaRPr lang="en-US" sz="1000" b="1" dirty="0">
              <a:solidFill>
                <a:schemeClr val="tx1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8861021" y="2811697"/>
            <a:ext cx="1795549" cy="876993"/>
          </a:xfrm>
          <a:prstGeom prst="rect">
            <a:avLst/>
          </a:prstGeom>
          <a:solidFill>
            <a:srgbClr val="E3714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000" b="1" dirty="0" smtClean="0">
                <a:solidFill>
                  <a:schemeClr val="tx1"/>
                </a:solidFill>
              </a:rPr>
              <a:t>Внезапная перегрузка правых отделов сердца</a:t>
            </a:r>
            <a:endParaRPr lang="en-US" sz="1000" b="1" dirty="0">
              <a:solidFill>
                <a:schemeClr val="tx1"/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10904226" y="1870360"/>
            <a:ext cx="972589" cy="739832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000" b="1" dirty="0" smtClean="0">
                <a:solidFill>
                  <a:schemeClr val="tx1"/>
                </a:solidFill>
              </a:rPr>
              <a:t>Норма</a:t>
            </a:r>
            <a:endParaRPr lang="en-US" sz="1000" b="1" dirty="0">
              <a:solidFill>
                <a:schemeClr val="tx1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10767065" y="3464328"/>
            <a:ext cx="1246910" cy="806338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000" dirty="0" smtClean="0">
                <a:solidFill>
                  <a:schemeClr val="tx1"/>
                </a:solidFill>
              </a:rPr>
              <a:t>Продолжение исследования (ЭЭГ, развернутый анализ крови и т. д.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3915295" y="5220393"/>
            <a:ext cx="1720733" cy="665018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000" b="1" dirty="0" smtClean="0">
                <a:solidFill>
                  <a:schemeClr val="tx1"/>
                </a:solidFill>
              </a:rPr>
              <a:t>Протокол «Лечение аритмии»</a:t>
            </a:r>
            <a:endParaRPr lang="en-US" sz="1000" b="1" dirty="0">
              <a:solidFill>
                <a:schemeClr val="tx1"/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7757850" y="5238922"/>
            <a:ext cx="1554480" cy="665018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000" b="1" dirty="0" smtClean="0">
                <a:solidFill>
                  <a:schemeClr val="tx1"/>
                </a:solidFill>
              </a:rPr>
              <a:t>Протокол «Лечение приступа стенокардии» или «Лечение ифаркта миокарда»</a:t>
            </a:r>
            <a:endParaRPr lang="en-US" sz="1000" b="1" dirty="0">
              <a:solidFill>
                <a:schemeClr val="tx1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9758795" y="4544097"/>
            <a:ext cx="1529542" cy="773083"/>
          </a:xfrm>
          <a:prstGeom prst="rect">
            <a:avLst/>
          </a:prstGeom>
          <a:solidFill>
            <a:srgbClr val="92D05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000" b="1" dirty="0" smtClean="0">
                <a:solidFill>
                  <a:schemeClr val="tx1"/>
                </a:solidFill>
              </a:rPr>
              <a:t>Протокол «Лечение тромбоэмболии легочной артерии»»</a:t>
            </a:r>
            <a:endParaRPr lang="en-US" sz="1000" b="1" dirty="0">
              <a:solidFill>
                <a:schemeClr val="tx1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3759433" y="1797628"/>
            <a:ext cx="1138843" cy="739833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000" b="1" dirty="0" smtClean="0">
                <a:solidFill>
                  <a:schemeClr val="tx1"/>
                </a:solidFill>
              </a:rPr>
              <a:t>Клокочущие хрипы в легких, нарастание цианоза, гипоксии</a:t>
            </a:r>
            <a:endParaRPr lang="en-US" sz="1000" b="1" dirty="0">
              <a:solidFill>
                <a:schemeClr val="tx1"/>
              </a:solidFill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4158911" y="3300153"/>
            <a:ext cx="789709" cy="1134689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000" b="1" dirty="0" smtClean="0">
                <a:solidFill>
                  <a:schemeClr val="tx1"/>
                </a:solidFill>
              </a:rPr>
              <a:t>Протокол</a:t>
            </a:r>
          </a:p>
          <a:p>
            <a:pPr algn="ctr"/>
            <a:r>
              <a:rPr lang="ru-RU" sz="1000" b="1" dirty="0" smtClean="0">
                <a:solidFill>
                  <a:schemeClr val="tx1"/>
                </a:solidFill>
              </a:rPr>
              <a:t>«Лечение отека легких»</a:t>
            </a:r>
            <a:endParaRPr lang="en-US" sz="1000" b="1" dirty="0">
              <a:solidFill>
                <a:schemeClr val="tx1"/>
              </a:solidFill>
            </a:endParaRPr>
          </a:p>
        </p:txBody>
      </p:sp>
      <p:sp>
        <p:nvSpPr>
          <p:cNvPr id="30" name="Right Arrow 29"/>
          <p:cNvSpPr/>
          <p:nvPr/>
        </p:nvSpPr>
        <p:spPr>
          <a:xfrm>
            <a:off x="7718367" y="532015"/>
            <a:ext cx="1300942" cy="423949"/>
          </a:xfrm>
          <a:prstGeom prst="rightArrow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 smtClean="0"/>
              <a:t>нет</a:t>
            </a:r>
            <a:endParaRPr lang="en-US" b="1" dirty="0"/>
          </a:p>
        </p:txBody>
      </p:sp>
      <p:sp>
        <p:nvSpPr>
          <p:cNvPr id="35" name="Down Arrow 34"/>
          <p:cNvSpPr/>
          <p:nvPr/>
        </p:nvSpPr>
        <p:spPr>
          <a:xfrm>
            <a:off x="998376" y="2061557"/>
            <a:ext cx="382555" cy="233796"/>
          </a:xfrm>
          <a:prstGeom prst="downArrow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38" name="Down Arrow 37"/>
          <p:cNvSpPr/>
          <p:nvPr/>
        </p:nvSpPr>
        <p:spPr>
          <a:xfrm>
            <a:off x="2763952" y="3499564"/>
            <a:ext cx="916645" cy="550718"/>
          </a:xfrm>
          <a:prstGeom prst="downArrow">
            <a:avLst>
              <a:gd name="adj1" fmla="val 50000"/>
              <a:gd name="adj2" fmla="val 46612"/>
            </a:avLst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/>
              <a:t>Д</a:t>
            </a:r>
            <a:r>
              <a:rPr lang="ru-RU" b="1" dirty="0" smtClean="0"/>
              <a:t>а</a:t>
            </a:r>
            <a:endParaRPr lang="en-US" b="1" dirty="0"/>
          </a:p>
        </p:txBody>
      </p:sp>
      <p:sp>
        <p:nvSpPr>
          <p:cNvPr id="39" name="Down Arrow 38"/>
          <p:cNvSpPr/>
          <p:nvPr/>
        </p:nvSpPr>
        <p:spPr>
          <a:xfrm>
            <a:off x="607334" y="3300153"/>
            <a:ext cx="1026630" cy="439534"/>
          </a:xfrm>
          <a:prstGeom prst="downArrow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 smtClean="0"/>
              <a:t>Да</a:t>
            </a:r>
            <a:endParaRPr lang="en-US" b="1" dirty="0"/>
          </a:p>
        </p:txBody>
      </p:sp>
      <p:sp>
        <p:nvSpPr>
          <p:cNvPr id="40" name="Down Arrow 39"/>
          <p:cNvSpPr/>
          <p:nvPr/>
        </p:nvSpPr>
        <p:spPr>
          <a:xfrm>
            <a:off x="553650" y="4592783"/>
            <a:ext cx="1211235" cy="529722"/>
          </a:xfrm>
          <a:prstGeom prst="downArrow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 smtClean="0"/>
              <a:t>Нет</a:t>
            </a:r>
            <a:endParaRPr lang="en-US" b="1" dirty="0"/>
          </a:p>
        </p:txBody>
      </p:sp>
      <p:sp>
        <p:nvSpPr>
          <p:cNvPr id="41" name="Down Arrow 40"/>
          <p:cNvSpPr/>
          <p:nvPr/>
        </p:nvSpPr>
        <p:spPr>
          <a:xfrm>
            <a:off x="998376" y="5691673"/>
            <a:ext cx="307910" cy="193738"/>
          </a:xfrm>
          <a:prstGeom prst="downArrow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50" name="Right Arrow 49"/>
          <p:cNvSpPr/>
          <p:nvPr/>
        </p:nvSpPr>
        <p:spPr>
          <a:xfrm>
            <a:off x="2982147" y="1650902"/>
            <a:ext cx="698450" cy="463018"/>
          </a:xfrm>
          <a:prstGeom prst="rightArrow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51" name="Down Arrow 50"/>
          <p:cNvSpPr/>
          <p:nvPr/>
        </p:nvSpPr>
        <p:spPr>
          <a:xfrm>
            <a:off x="3987517" y="2696547"/>
            <a:ext cx="910759" cy="553728"/>
          </a:xfrm>
          <a:prstGeom prst="downArrow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 smtClean="0"/>
              <a:t>Да</a:t>
            </a:r>
            <a:endParaRPr lang="en-US" b="1" dirty="0"/>
          </a:p>
        </p:txBody>
      </p:sp>
      <p:sp>
        <p:nvSpPr>
          <p:cNvPr id="52" name="Right Arrow 51"/>
          <p:cNvSpPr/>
          <p:nvPr/>
        </p:nvSpPr>
        <p:spPr>
          <a:xfrm>
            <a:off x="4995948" y="1616825"/>
            <a:ext cx="640079" cy="603861"/>
          </a:xfrm>
          <a:prstGeom prst="rightArrow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b="1" dirty="0" smtClean="0"/>
              <a:t>Нет</a:t>
            </a:r>
            <a:endParaRPr lang="en-US" sz="1400" b="1" dirty="0"/>
          </a:p>
        </p:txBody>
      </p:sp>
      <p:sp>
        <p:nvSpPr>
          <p:cNvPr id="53" name="Down Arrow 52"/>
          <p:cNvSpPr/>
          <p:nvPr/>
        </p:nvSpPr>
        <p:spPr>
          <a:xfrm>
            <a:off x="5636027" y="2113919"/>
            <a:ext cx="615483" cy="1136275"/>
          </a:xfrm>
          <a:prstGeom prst="downArrow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000" b="1" dirty="0" smtClean="0"/>
              <a:t>Снижен</a:t>
            </a:r>
            <a:endParaRPr lang="en-US" sz="1000" b="1" dirty="0"/>
          </a:p>
        </p:txBody>
      </p:sp>
      <p:sp>
        <p:nvSpPr>
          <p:cNvPr id="54" name="Bent-Up Arrow 53"/>
          <p:cNvSpPr/>
          <p:nvPr/>
        </p:nvSpPr>
        <p:spPr>
          <a:xfrm rot="5400000">
            <a:off x="6371718" y="2310953"/>
            <a:ext cx="924382" cy="530317"/>
          </a:xfrm>
          <a:prstGeom prst="bentUpArrow">
            <a:avLst>
              <a:gd name="adj1" fmla="val 37684"/>
              <a:gd name="adj2" fmla="val 18842"/>
              <a:gd name="adj3" fmla="val 50000"/>
            </a:avLst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ru-RU" sz="1200" b="1" dirty="0" smtClean="0"/>
              <a:t>Норма</a:t>
            </a:r>
            <a:endParaRPr lang="en-US" sz="1200" b="1" dirty="0"/>
          </a:p>
        </p:txBody>
      </p:sp>
      <p:sp>
        <p:nvSpPr>
          <p:cNvPr id="55" name="Right Arrow 54"/>
          <p:cNvSpPr/>
          <p:nvPr/>
        </p:nvSpPr>
        <p:spPr>
          <a:xfrm>
            <a:off x="7215447" y="1507274"/>
            <a:ext cx="1117866" cy="411481"/>
          </a:xfrm>
          <a:prstGeom prst="rightArrow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200" b="1" dirty="0"/>
              <a:t>П</a:t>
            </a:r>
            <a:r>
              <a:rPr lang="ru-RU" sz="1200" b="1" dirty="0" smtClean="0"/>
              <a:t>овышен</a:t>
            </a:r>
            <a:endParaRPr lang="en-US" sz="1200" b="1" dirty="0"/>
          </a:p>
        </p:txBody>
      </p:sp>
      <p:sp>
        <p:nvSpPr>
          <p:cNvPr id="56" name="Bent Arrow 55"/>
          <p:cNvSpPr/>
          <p:nvPr/>
        </p:nvSpPr>
        <p:spPr>
          <a:xfrm rot="10800000">
            <a:off x="6874839" y="3194573"/>
            <a:ext cx="385945" cy="824149"/>
          </a:xfrm>
          <a:prstGeom prst="bentArrow">
            <a:avLst>
              <a:gd name="adj1" fmla="val 40634"/>
              <a:gd name="adj2" fmla="val 25000"/>
              <a:gd name="adj3" fmla="val 25000"/>
              <a:gd name="adj4" fmla="val 43750"/>
            </a:avLst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solidFill>
                <a:schemeClr val="tx1"/>
              </a:solidFill>
            </a:endParaRPr>
          </a:p>
        </p:txBody>
      </p:sp>
      <p:sp>
        <p:nvSpPr>
          <p:cNvPr id="57" name="Down Arrow 56"/>
          <p:cNvSpPr/>
          <p:nvPr/>
        </p:nvSpPr>
        <p:spPr>
          <a:xfrm>
            <a:off x="7961532" y="3250275"/>
            <a:ext cx="260579" cy="599623"/>
          </a:xfrm>
          <a:prstGeom prst="downArrow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59" name="Right Arrow 58"/>
          <p:cNvSpPr/>
          <p:nvPr/>
        </p:nvSpPr>
        <p:spPr>
          <a:xfrm>
            <a:off x="8333313" y="2392398"/>
            <a:ext cx="2373479" cy="145063"/>
          </a:xfrm>
          <a:prstGeom prst="rightArrow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60" name="Down Arrow 59"/>
          <p:cNvSpPr/>
          <p:nvPr/>
        </p:nvSpPr>
        <p:spPr>
          <a:xfrm>
            <a:off x="11364686" y="2696547"/>
            <a:ext cx="286925" cy="714163"/>
          </a:xfrm>
          <a:prstGeom prst="downArrow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61" name="Down Arrow 60"/>
          <p:cNvSpPr/>
          <p:nvPr/>
        </p:nvSpPr>
        <p:spPr>
          <a:xfrm flipH="1">
            <a:off x="8461427" y="4889241"/>
            <a:ext cx="300533" cy="233264"/>
          </a:xfrm>
          <a:prstGeom prst="downArrow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62" name="Down Arrow 61"/>
          <p:cNvSpPr/>
          <p:nvPr/>
        </p:nvSpPr>
        <p:spPr>
          <a:xfrm>
            <a:off x="10110759" y="3753402"/>
            <a:ext cx="354563" cy="706582"/>
          </a:xfrm>
          <a:prstGeom prst="downArrow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63" name="Bent-Up Arrow 62"/>
          <p:cNvSpPr/>
          <p:nvPr/>
        </p:nvSpPr>
        <p:spPr>
          <a:xfrm rot="10800000">
            <a:off x="4995948" y="4434842"/>
            <a:ext cx="471791" cy="687663"/>
          </a:xfrm>
          <a:prstGeom prst="bentUpArrow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65" name="L-Shape 64"/>
          <p:cNvSpPr/>
          <p:nvPr/>
        </p:nvSpPr>
        <p:spPr>
          <a:xfrm rot="-10800000">
            <a:off x="1832956" y="4192100"/>
            <a:ext cx="308696" cy="2271640"/>
          </a:xfrm>
          <a:prstGeom prst="corner">
            <a:avLst>
              <a:gd name="adj1" fmla="val 63432"/>
              <a:gd name="adj2" fmla="val 65113"/>
            </a:avLst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ru-RU" b="1" dirty="0" smtClean="0"/>
              <a:t>Да</a:t>
            </a:r>
            <a:endParaRPr lang="en-US" b="1" dirty="0"/>
          </a:p>
        </p:txBody>
      </p:sp>
      <p:sp>
        <p:nvSpPr>
          <p:cNvPr id="66" name="Right Arrow 65"/>
          <p:cNvSpPr/>
          <p:nvPr/>
        </p:nvSpPr>
        <p:spPr>
          <a:xfrm>
            <a:off x="8333313" y="2840199"/>
            <a:ext cx="428647" cy="178931"/>
          </a:xfrm>
          <a:prstGeom prst="rightArrow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67" name="Bent-Up Arrow 66"/>
          <p:cNvSpPr/>
          <p:nvPr/>
        </p:nvSpPr>
        <p:spPr>
          <a:xfrm>
            <a:off x="2141652" y="3162511"/>
            <a:ext cx="5576715" cy="3301229"/>
          </a:xfrm>
          <a:prstGeom prst="bentUpArrow">
            <a:avLst>
              <a:gd name="adj1" fmla="val 5610"/>
              <a:gd name="adj2" fmla="val 4511"/>
              <a:gd name="adj3" fmla="val 25303"/>
            </a:avLst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68" name="L-Shape 67"/>
          <p:cNvSpPr/>
          <p:nvPr/>
        </p:nvSpPr>
        <p:spPr>
          <a:xfrm rot="5400000">
            <a:off x="778852" y="4544493"/>
            <a:ext cx="3186176" cy="302510"/>
          </a:xfrm>
          <a:prstGeom prst="corner">
            <a:avLst>
              <a:gd name="adj1" fmla="val 62338"/>
              <a:gd name="adj2" fmla="val 50000"/>
            </a:avLst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ru-RU" b="1" dirty="0" smtClean="0"/>
              <a:t>Нет</a:t>
            </a:r>
            <a:endParaRPr lang="en-US" b="1" dirty="0"/>
          </a:p>
        </p:txBody>
      </p:sp>
      <p:sp>
        <p:nvSpPr>
          <p:cNvPr id="69" name="Right Arrow 68"/>
          <p:cNvSpPr/>
          <p:nvPr/>
        </p:nvSpPr>
        <p:spPr>
          <a:xfrm>
            <a:off x="1928079" y="2537460"/>
            <a:ext cx="547789" cy="408921"/>
          </a:xfrm>
          <a:prstGeom prst="rightArrow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600" b="1" dirty="0" smtClean="0"/>
              <a:t>Да</a:t>
            </a:r>
            <a:endParaRPr lang="en-US" sz="1600" b="1" dirty="0"/>
          </a:p>
        </p:txBody>
      </p:sp>
      <p:sp>
        <p:nvSpPr>
          <p:cNvPr id="70" name="Down Arrow 69"/>
          <p:cNvSpPr/>
          <p:nvPr/>
        </p:nvSpPr>
        <p:spPr>
          <a:xfrm>
            <a:off x="2573541" y="2113919"/>
            <a:ext cx="190410" cy="423541"/>
          </a:xfrm>
          <a:prstGeom prst="downArrow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71" name="Right Arrow 70"/>
          <p:cNvSpPr/>
          <p:nvPr/>
        </p:nvSpPr>
        <p:spPr>
          <a:xfrm rot="9831841" flipV="1">
            <a:off x="2242469" y="552354"/>
            <a:ext cx="888276" cy="346416"/>
          </a:xfrm>
          <a:prstGeom prst="rightArrow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 smtClean="0"/>
              <a:t>Да</a:t>
            </a:r>
            <a:endParaRPr lang="en-US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421255" y="165541"/>
            <a:ext cx="18549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b="1" i="1" dirty="0" smtClean="0"/>
              <a:t>Алгоритм</a:t>
            </a:r>
            <a:endParaRPr lang="en-US" b="1" i="1" dirty="0"/>
          </a:p>
        </p:txBody>
      </p:sp>
    </p:spTree>
    <p:extLst>
      <p:ext uri="{BB962C8B-B14F-4D97-AF65-F5344CB8AC3E}">
        <p14:creationId xmlns:p14="http://schemas.microsoft.com/office/powerpoint/2010/main" val="3042900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255</TotalTime>
  <Words>462</Words>
  <Application>Microsoft Office PowerPoint</Application>
  <PresentationFormat>Widescreen</PresentationFormat>
  <Paragraphs>164</Paragraphs>
  <Slides>13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Agency FB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Работа над проектом…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EPAM Systems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RElife</dc:title>
  <dc:creator>Aliaksei Kutsevol</dc:creator>
  <cp:lastModifiedBy>Aliaksei Kutsevol</cp:lastModifiedBy>
  <cp:revision>20</cp:revision>
  <dcterms:created xsi:type="dcterms:W3CDTF">2016-04-24T08:04:25Z</dcterms:created>
  <dcterms:modified xsi:type="dcterms:W3CDTF">2016-04-24T12:21:10Z</dcterms:modified>
</cp:coreProperties>
</file>

<file path=docProps/thumbnail.jpeg>
</file>